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Proxima Nova"/>
      <p:regular r:id="rId32"/>
      <p:bold r:id="rId33"/>
      <p:italic r:id="rId34"/>
      <p:boldItalic r:id="rId35"/>
    </p:embeddedFont>
    <p:embeddedFont>
      <p:font typeface="Robo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ProximaNova-bold.fntdata"/><Relationship Id="rId10" Type="http://schemas.openxmlformats.org/officeDocument/2006/relationships/slide" Target="slides/slide5.xml"/><Relationship Id="rId32" Type="http://schemas.openxmlformats.org/officeDocument/2006/relationships/font" Target="fonts/ProximaNova-regular.fntdata"/><Relationship Id="rId13" Type="http://schemas.openxmlformats.org/officeDocument/2006/relationships/slide" Target="slides/slide8.xml"/><Relationship Id="rId35" Type="http://schemas.openxmlformats.org/officeDocument/2006/relationships/font" Target="fonts/ProximaNova-boldItalic.fntdata"/><Relationship Id="rId12" Type="http://schemas.openxmlformats.org/officeDocument/2006/relationships/slide" Target="slides/slide7.xml"/><Relationship Id="rId34" Type="http://schemas.openxmlformats.org/officeDocument/2006/relationships/font" Target="fonts/ProximaNova-italic.fntdata"/><Relationship Id="rId15" Type="http://schemas.openxmlformats.org/officeDocument/2006/relationships/slide" Target="slides/slide10.xml"/><Relationship Id="rId37" Type="http://schemas.openxmlformats.org/officeDocument/2006/relationships/font" Target="fonts/Roboto-bold.fntdata"/><Relationship Id="rId14" Type="http://schemas.openxmlformats.org/officeDocument/2006/relationships/slide" Target="slides/slide9.xml"/><Relationship Id="rId36" Type="http://schemas.openxmlformats.org/officeDocument/2006/relationships/font" Target="fonts/Roboto-regular.fntdata"/><Relationship Id="rId17" Type="http://schemas.openxmlformats.org/officeDocument/2006/relationships/slide" Target="slides/slide12.xml"/><Relationship Id="rId39" Type="http://schemas.openxmlformats.org/officeDocument/2006/relationships/font" Target="fonts/Roboto-boldItalic.fntdata"/><Relationship Id="rId16" Type="http://schemas.openxmlformats.org/officeDocument/2006/relationships/slide" Target="slides/slide11.xml"/><Relationship Id="rId38" Type="http://schemas.openxmlformats.org/officeDocument/2006/relationships/font" Target="fonts/Robo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c2794384ac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c2794384ac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c2794384ac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c2794384ac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c2794384ac_0_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c2794384ac_0_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c2794384ac_0_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c2794384ac_0_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c2794384ac_0_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c2794384ac_0_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c2794384ac_0_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c2794384ac_0_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c2794384ac_0_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c2794384ac_0_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c2794384ac_0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c2794384ac_0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c2794384ac_0_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c2794384ac_0_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c2794384ac_0_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c2794384ac_0_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c2794384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c2794384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c2794384ac_0_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c2794384ac_0_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c2794384ac_0_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c2794384ac_0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c2794384ac_0_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c2794384ac_0_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c2794384ac_0_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c2794384ac_0_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c2794384ac_0_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c2794384ac_0_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c2794384ac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c2794384ac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c2794384ac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c2794384ac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c2794384a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c2794384a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c2794384a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c2794384a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c2794384ac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c2794384a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c2794384ac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c2794384ac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c2794384ac_0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c2794384ac_0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c2794384a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c2794384a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c2794384ac_0_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c2794384ac_0_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t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3.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1.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4.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7.png"/><Relationship Id="rId6" Type="http://schemas.openxmlformats.org/officeDocument/2006/relationships/image" Target="../media/image1.png"/><Relationship Id="rId7"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198600" y="538775"/>
            <a:ext cx="8746800" cy="19749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tr"/>
              <a:t>Image Colorization Of a Photo Album by Ara Güler - Conditional GAN</a:t>
            </a:r>
            <a:endParaRPr/>
          </a:p>
        </p:txBody>
      </p:sp>
      <p:sp>
        <p:nvSpPr>
          <p:cNvPr id="60" name="Google Shape;60;p13"/>
          <p:cNvSpPr txBox="1"/>
          <p:nvPr>
            <p:ph type="ctrTitle"/>
          </p:nvPr>
        </p:nvSpPr>
        <p:spPr>
          <a:xfrm>
            <a:off x="3904500" y="2794650"/>
            <a:ext cx="7647300" cy="211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tr" sz="2280"/>
              <a:t>-1900005528 Ahmet Kaan Memioğlu</a:t>
            </a:r>
            <a:endParaRPr sz="2280"/>
          </a:p>
          <a:p>
            <a:pPr indent="0" lvl="0" marL="0" rtl="0" algn="l">
              <a:spcBef>
                <a:spcPts val="0"/>
              </a:spcBef>
              <a:spcAft>
                <a:spcPts val="0"/>
              </a:spcAft>
              <a:buSzPts val="990"/>
              <a:buNone/>
            </a:pPr>
            <a:r>
              <a:rPr lang="tr" sz="2280"/>
              <a:t>- 1900005485 Emrecan Üzüm </a:t>
            </a:r>
            <a:endParaRPr sz="2280"/>
          </a:p>
          <a:p>
            <a:pPr indent="0" lvl="0" marL="0" rtl="0" algn="l">
              <a:spcBef>
                <a:spcPts val="0"/>
              </a:spcBef>
              <a:spcAft>
                <a:spcPts val="0"/>
              </a:spcAft>
              <a:buSzPts val="990"/>
              <a:buNone/>
            </a:pPr>
            <a:r>
              <a:rPr lang="tr" sz="2280"/>
              <a:t>- 1900003587 Şükrü Erim Sinal</a:t>
            </a:r>
            <a:endParaRPr sz="228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6-) Predictions</a:t>
            </a:r>
            <a:endParaRPr/>
          </a:p>
        </p:txBody>
      </p:sp>
      <p:pic>
        <p:nvPicPr>
          <p:cNvPr id="132" name="Google Shape;132;p22"/>
          <p:cNvPicPr preferRelativeResize="0"/>
          <p:nvPr/>
        </p:nvPicPr>
        <p:blipFill>
          <a:blip r:embed="rId3">
            <a:alphaModFix/>
          </a:blip>
          <a:stretch>
            <a:fillRect/>
          </a:stretch>
        </p:blipFill>
        <p:spPr>
          <a:xfrm>
            <a:off x="1663625" y="1423625"/>
            <a:ext cx="5582151" cy="2555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6-) Predictions</a:t>
            </a:r>
            <a:endParaRPr/>
          </a:p>
        </p:txBody>
      </p:sp>
      <p:pic>
        <p:nvPicPr>
          <p:cNvPr id="138" name="Google Shape;138;p23"/>
          <p:cNvPicPr preferRelativeResize="0"/>
          <p:nvPr/>
        </p:nvPicPr>
        <p:blipFill>
          <a:blip r:embed="rId3">
            <a:alphaModFix/>
          </a:blip>
          <a:stretch>
            <a:fillRect/>
          </a:stretch>
        </p:blipFill>
        <p:spPr>
          <a:xfrm>
            <a:off x="1750277" y="3058150"/>
            <a:ext cx="5355686" cy="1928975"/>
          </a:xfrm>
          <a:prstGeom prst="rect">
            <a:avLst/>
          </a:prstGeom>
          <a:noFill/>
          <a:ln>
            <a:noFill/>
          </a:ln>
        </p:spPr>
      </p:pic>
      <p:pic>
        <p:nvPicPr>
          <p:cNvPr id="139" name="Google Shape;139;p23"/>
          <p:cNvPicPr preferRelativeResize="0"/>
          <p:nvPr/>
        </p:nvPicPr>
        <p:blipFill>
          <a:blip r:embed="rId4">
            <a:alphaModFix/>
          </a:blip>
          <a:stretch>
            <a:fillRect/>
          </a:stretch>
        </p:blipFill>
        <p:spPr>
          <a:xfrm>
            <a:off x="1751225" y="1073438"/>
            <a:ext cx="5353800" cy="1928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6-) Predictions</a:t>
            </a:r>
            <a:endParaRPr/>
          </a:p>
        </p:txBody>
      </p:sp>
      <p:pic>
        <p:nvPicPr>
          <p:cNvPr id="145" name="Google Shape;145;p24"/>
          <p:cNvPicPr preferRelativeResize="0"/>
          <p:nvPr/>
        </p:nvPicPr>
        <p:blipFill>
          <a:blip r:embed="rId3">
            <a:alphaModFix/>
          </a:blip>
          <a:stretch>
            <a:fillRect/>
          </a:stretch>
        </p:blipFill>
        <p:spPr>
          <a:xfrm>
            <a:off x="1800375" y="2988825"/>
            <a:ext cx="5373075" cy="1909375"/>
          </a:xfrm>
          <a:prstGeom prst="rect">
            <a:avLst/>
          </a:prstGeom>
          <a:noFill/>
          <a:ln>
            <a:noFill/>
          </a:ln>
        </p:spPr>
      </p:pic>
      <p:pic>
        <p:nvPicPr>
          <p:cNvPr id="146" name="Google Shape;146;p24"/>
          <p:cNvPicPr preferRelativeResize="0"/>
          <p:nvPr/>
        </p:nvPicPr>
        <p:blipFill>
          <a:blip r:embed="rId4">
            <a:alphaModFix/>
          </a:blip>
          <a:stretch>
            <a:fillRect/>
          </a:stretch>
        </p:blipFill>
        <p:spPr>
          <a:xfrm>
            <a:off x="1800370" y="1017725"/>
            <a:ext cx="5373076" cy="1909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6-) Predictions</a:t>
            </a:r>
            <a:endParaRPr/>
          </a:p>
        </p:txBody>
      </p:sp>
      <p:pic>
        <p:nvPicPr>
          <p:cNvPr id="152" name="Google Shape;152;p25"/>
          <p:cNvPicPr preferRelativeResize="0"/>
          <p:nvPr/>
        </p:nvPicPr>
        <p:blipFill>
          <a:blip r:embed="rId3">
            <a:alphaModFix/>
          </a:blip>
          <a:stretch>
            <a:fillRect/>
          </a:stretch>
        </p:blipFill>
        <p:spPr>
          <a:xfrm>
            <a:off x="1926425" y="2966700"/>
            <a:ext cx="5291150" cy="1892152"/>
          </a:xfrm>
          <a:prstGeom prst="rect">
            <a:avLst/>
          </a:prstGeom>
          <a:noFill/>
          <a:ln>
            <a:noFill/>
          </a:ln>
        </p:spPr>
      </p:pic>
      <p:pic>
        <p:nvPicPr>
          <p:cNvPr id="153" name="Google Shape;153;p25"/>
          <p:cNvPicPr preferRelativeResize="0"/>
          <p:nvPr/>
        </p:nvPicPr>
        <p:blipFill>
          <a:blip r:embed="rId4">
            <a:alphaModFix/>
          </a:blip>
          <a:stretch>
            <a:fillRect/>
          </a:stretch>
        </p:blipFill>
        <p:spPr>
          <a:xfrm>
            <a:off x="1926425" y="976200"/>
            <a:ext cx="5291151" cy="1911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6-) Predictions</a:t>
            </a:r>
            <a:endParaRPr/>
          </a:p>
        </p:txBody>
      </p:sp>
      <p:pic>
        <p:nvPicPr>
          <p:cNvPr id="159" name="Google Shape;159;p26"/>
          <p:cNvPicPr preferRelativeResize="0"/>
          <p:nvPr/>
        </p:nvPicPr>
        <p:blipFill>
          <a:blip r:embed="rId3">
            <a:alphaModFix/>
          </a:blip>
          <a:stretch>
            <a:fillRect/>
          </a:stretch>
        </p:blipFill>
        <p:spPr>
          <a:xfrm>
            <a:off x="2014575" y="3149251"/>
            <a:ext cx="5114850" cy="1813699"/>
          </a:xfrm>
          <a:prstGeom prst="rect">
            <a:avLst/>
          </a:prstGeom>
          <a:noFill/>
          <a:ln>
            <a:noFill/>
          </a:ln>
        </p:spPr>
      </p:pic>
      <p:pic>
        <p:nvPicPr>
          <p:cNvPr id="160" name="Google Shape;160;p26"/>
          <p:cNvPicPr preferRelativeResize="0"/>
          <p:nvPr/>
        </p:nvPicPr>
        <p:blipFill>
          <a:blip r:embed="rId4">
            <a:alphaModFix/>
          </a:blip>
          <a:stretch>
            <a:fillRect/>
          </a:stretch>
        </p:blipFill>
        <p:spPr>
          <a:xfrm>
            <a:off x="1954057" y="1017720"/>
            <a:ext cx="5235900" cy="1900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6-) Predictions</a:t>
            </a:r>
            <a:endParaRPr/>
          </a:p>
        </p:txBody>
      </p:sp>
      <p:pic>
        <p:nvPicPr>
          <p:cNvPr id="166" name="Google Shape;166;p27"/>
          <p:cNvPicPr preferRelativeResize="0"/>
          <p:nvPr/>
        </p:nvPicPr>
        <p:blipFill>
          <a:blip r:embed="rId3">
            <a:alphaModFix/>
          </a:blip>
          <a:stretch>
            <a:fillRect/>
          </a:stretch>
        </p:blipFill>
        <p:spPr>
          <a:xfrm>
            <a:off x="1874162" y="1017725"/>
            <a:ext cx="5395675" cy="1936600"/>
          </a:xfrm>
          <a:prstGeom prst="rect">
            <a:avLst/>
          </a:prstGeom>
          <a:noFill/>
          <a:ln>
            <a:noFill/>
          </a:ln>
        </p:spPr>
      </p:pic>
      <p:pic>
        <p:nvPicPr>
          <p:cNvPr id="167" name="Google Shape;167;p27"/>
          <p:cNvPicPr preferRelativeResize="0"/>
          <p:nvPr/>
        </p:nvPicPr>
        <p:blipFill>
          <a:blip r:embed="rId4">
            <a:alphaModFix/>
          </a:blip>
          <a:stretch>
            <a:fillRect/>
          </a:stretch>
        </p:blipFill>
        <p:spPr>
          <a:xfrm>
            <a:off x="1874150" y="3047725"/>
            <a:ext cx="5395701" cy="1936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6-) Predictions</a:t>
            </a:r>
            <a:endParaRPr/>
          </a:p>
        </p:txBody>
      </p:sp>
      <p:pic>
        <p:nvPicPr>
          <p:cNvPr id="173" name="Google Shape;173;p28"/>
          <p:cNvPicPr preferRelativeResize="0"/>
          <p:nvPr/>
        </p:nvPicPr>
        <p:blipFill>
          <a:blip r:embed="rId3">
            <a:alphaModFix/>
          </a:blip>
          <a:stretch>
            <a:fillRect/>
          </a:stretch>
        </p:blipFill>
        <p:spPr>
          <a:xfrm>
            <a:off x="2039200" y="3043125"/>
            <a:ext cx="5335222" cy="1901725"/>
          </a:xfrm>
          <a:prstGeom prst="rect">
            <a:avLst/>
          </a:prstGeom>
          <a:noFill/>
          <a:ln>
            <a:noFill/>
          </a:ln>
        </p:spPr>
      </p:pic>
      <p:pic>
        <p:nvPicPr>
          <p:cNvPr id="174" name="Google Shape;174;p28"/>
          <p:cNvPicPr preferRelativeResize="0"/>
          <p:nvPr/>
        </p:nvPicPr>
        <p:blipFill>
          <a:blip r:embed="rId4">
            <a:alphaModFix/>
          </a:blip>
          <a:stretch>
            <a:fillRect/>
          </a:stretch>
        </p:blipFill>
        <p:spPr>
          <a:xfrm>
            <a:off x="2109000" y="1017720"/>
            <a:ext cx="5265424" cy="1901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6-) Predictions</a:t>
            </a:r>
            <a:endParaRPr/>
          </a:p>
        </p:txBody>
      </p:sp>
      <p:pic>
        <p:nvPicPr>
          <p:cNvPr id="180" name="Google Shape;180;p29"/>
          <p:cNvPicPr preferRelativeResize="0"/>
          <p:nvPr/>
        </p:nvPicPr>
        <p:blipFill>
          <a:blip r:embed="rId3">
            <a:alphaModFix/>
          </a:blip>
          <a:stretch>
            <a:fillRect/>
          </a:stretch>
        </p:blipFill>
        <p:spPr>
          <a:xfrm>
            <a:off x="1937450" y="1017725"/>
            <a:ext cx="5180575" cy="1840975"/>
          </a:xfrm>
          <a:prstGeom prst="rect">
            <a:avLst/>
          </a:prstGeom>
          <a:noFill/>
          <a:ln>
            <a:noFill/>
          </a:ln>
        </p:spPr>
      </p:pic>
      <p:pic>
        <p:nvPicPr>
          <p:cNvPr id="181" name="Google Shape;181;p29"/>
          <p:cNvPicPr preferRelativeResize="0"/>
          <p:nvPr/>
        </p:nvPicPr>
        <p:blipFill>
          <a:blip r:embed="rId4">
            <a:alphaModFix/>
          </a:blip>
          <a:stretch>
            <a:fillRect/>
          </a:stretch>
        </p:blipFill>
        <p:spPr>
          <a:xfrm>
            <a:off x="1979100" y="3026650"/>
            <a:ext cx="5143575" cy="1840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6-) Predictions</a:t>
            </a:r>
            <a:endParaRPr/>
          </a:p>
        </p:txBody>
      </p:sp>
      <p:pic>
        <p:nvPicPr>
          <p:cNvPr id="187" name="Google Shape;187;p30"/>
          <p:cNvPicPr preferRelativeResize="0"/>
          <p:nvPr/>
        </p:nvPicPr>
        <p:blipFill>
          <a:blip r:embed="rId3">
            <a:alphaModFix/>
          </a:blip>
          <a:stretch>
            <a:fillRect/>
          </a:stretch>
        </p:blipFill>
        <p:spPr>
          <a:xfrm>
            <a:off x="2329976" y="1094875"/>
            <a:ext cx="4963749" cy="1836425"/>
          </a:xfrm>
          <a:prstGeom prst="rect">
            <a:avLst/>
          </a:prstGeom>
          <a:noFill/>
          <a:ln>
            <a:noFill/>
          </a:ln>
        </p:spPr>
      </p:pic>
      <p:pic>
        <p:nvPicPr>
          <p:cNvPr id="188" name="Google Shape;188;p30"/>
          <p:cNvPicPr preferRelativeResize="0"/>
          <p:nvPr/>
        </p:nvPicPr>
        <p:blipFill>
          <a:blip r:embed="rId4">
            <a:alphaModFix/>
          </a:blip>
          <a:stretch>
            <a:fillRect/>
          </a:stretch>
        </p:blipFill>
        <p:spPr>
          <a:xfrm>
            <a:off x="2329975" y="3078075"/>
            <a:ext cx="5184549" cy="1836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6-) Predictions</a:t>
            </a:r>
            <a:endParaRPr/>
          </a:p>
        </p:txBody>
      </p:sp>
      <p:pic>
        <p:nvPicPr>
          <p:cNvPr id="194" name="Google Shape;194;p31"/>
          <p:cNvPicPr preferRelativeResize="0"/>
          <p:nvPr/>
        </p:nvPicPr>
        <p:blipFill>
          <a:blip r:embed="rId3">
            <a:alphaModFix/>
          </a:blip>
          <a:stretch>
            <a:fillRect/>
          </a:stretch>
        </p:blipFill>
        <p:spPr>
          <a:xfrm>
            <a:off x="2014700" y="1128363"/>
            <a:ext cx="5033825" cy="1796225"/>
          </a:xfrm>
          <a:prstGeom prst="rect">
            <a:avLst/>
          </a:prstGeom>
          <a:noFill/>
          <a:ln>
            <a:noFill/>
          </a:ln>
        </p:spPr>
      </p:pic>
      <p:pic>
        <p:nvPicPr>
          <p:cNvPr id="195" name="Google Shape;195;p31"/>
          <p:cNvPicPr preferRelativeResize="0"/>
          <p:nvPr/>
        </p:nvPicPr>
        <p:blipFill>
          <a:blip r:embed="rId4">
            <a:alphaModFix/>
          </a:blip>
          <a:stretch>
            <a:fillRect/>
          </a:stretch>
        </p:blipFill>
        <p:spPr>
          <a:xfrm>
            <a:off x="2014700" y="3124524"/>
            <a:ext cx="4999032" cy="1796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Outline</a:t>
            </a:r>
            <a:endParaRPr/>
          </a:p>
        </p:txBody>
      </p:sp>
      <p:sp>
        <p:nvSpPr>
          <p:cNvPr id="66" name="Google Shape;66;p14"/>
          <p:cNvSpPr txBox="1"/>
          <p:nvPr>
            <p:ph idx="1" type="body"/>
          </p:nvPr>
        </p:nvSpPr>
        <p:spPr>
          <a:xfrm>
            <a:off x="311700" y="1246800"/>
            <a:ext cx="8520600" cy="34164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Clr>
                <a:schemeClr val="dk2"/>
              </a:buClr>
              <a:buSzPts val="275"/>
              <a:buFont typeface="Arial"/>
              <a:buNone/>
            </a:pPr>
            <a:r>
              <a:rPr lang="tr" sz="1250">
                <a:solidFill>
                  <a:srgbClr val="000000"/>
                </a:solidFill>
              </a:rPr>
              <a:t>1. ALGORITHM COMPARISON.</a:t>
            </a:r>
            <a:endParaRPr sz="1250">
              <a:solidFill>
                <a:srgbClr val="000000"/>
              </a:solidFill>
            </a:endParaRPr>
          </a:p>
          <a:p>
            <a:pPr indent="0" lvl="0" marL="0" rtl="0" algn="l">
              <a:lnSpc>
                <a:spcPct val="105000"/>
              </a:lnSpc>
              <a:spcBef>
                <a:spcPts val="1200"/>
              </a:spcBef>
              <a:spcAft>
                <a:spcPts val="0"/>
              </a:spcAft>
              <a:buClr>
                <a:schemeClr val="dk2"/>
              </a:buClr>
              <a:buSzPts val="275"/>
              <a:buFont typeface="Arial"/>
              <a:buNone/>
            </a:pPr>
            <a:r>
              <a:rPr lang="tr" sz="1250">
                <a:solidFill>
                  <a:srgbClr val="000000"/>
                </a:solidFill>
              </a:rPr>
              <a:t>2. DATA SCRAPING.</a:t>
            </a:r>
            <a:endParaRPr sz="1250">
              <a:solidFill>
                <a:srgbClr val="000000"/>
              </a:solidFill>
            </a:endParaRPr>
          </a:p>
          <a:p>
            <a:pPr indent="0" lvl="0" marL="0" rtl="0" algn="l">
              <a:lnSpc>
                <a:spcPct val="105000"/>
              </a:lnSpc>
              <a:spcBef>
                <a:spcPts val="1200"/>
              </a:spcBef>
              <a:spcAft>
                <a:spcPts val="0"/>
              </a:spcAft>
              <a:buClr>
                <a:schemeClr val="dk2"/>
              </a:buClr>
              <a:buSzPts val="275"/>
              <a:buFont typeface="Arial"/>
              <a:buNone/>
            </a:pPr>
            <a:r>
              <a:rPr lang="tr" sz="1250">
                <a:solidFill>
                  <a:srgbClr val="000000"/>
                </a:solidFill>
              </a:rPr>
              <a:t>3. CUSTOM DATASET CREATION.</a:t>
            </a:r>
            <a:endParaRPr sz="1250">
              <a:solidFill>
                <a:srgbClr val="000000"/>
              </a:solidFill>
            </a:endParaRPr>
          </a:p>
          <a:p>
            <a:pPr indent="0" lvl="0" marL="0" rtl="0" algn="l">
              <a:lnSpc>
                <a:spcPct val="105000"/>
              </a:lnSpc>
              <a:spcBef>
                <a:spcPts val="1200"/>
              </a:spcBef>
              <a:spcAft>
                <a:spcPts val="0"/>
              </a:spcAft>
              <a:buClr>
                <a:schemeClr val="dk2"/>
              </a:buClr>
              <a:buSzPts val="275"/>
              <a:buFont typeface="Arial"/>
              <a:buNone/>
            </a:pPr>
            <a:r>
              <a:rPr lang="tr" sz="1250">
                <a:solidFill>
                  <a:srgbClr val="000000"/>
                </a:solidFill>
              </a:rPr>
              <a:t>4. DEFINING MODEL (DEFINING CONVOLUTIONAL NEURAL NETWORK.)</a:t>
            </a:r>
            <a:endParaRPr sz="1250">
              <a:solidFill>
                <a:srgbClr val="000000"/>
              </a:solidFill>
            </a:endParaRPr>
          </a:p>
          <a:p>
            <a:pPr indent="0" lvl="0" marL="0" rtl="0" algn="l">
              <a:lnSpc>
                <a:spcPct val="105000"/>
              </a:lnSpc>
              <a:spcBef>
                <a:spcPts val="1200"/>
              </a:spcBef>
              <a:spcAft>
                <a:spcPts val="0"/>
              </a:spcAft>
              <a:buSzPts val="275"/>
              <a:buNone/>
            </a:pPr>
            <a:r>
              <a:rPr lang="tr" sz="1250">
                <a:solidFill>
                  <a:srgbClr val="000000"/>
                </a:solidFill>
              </a:rPr>
              <a:t>5. TRAINING MODEL.</a:t>
            </a:r>
            <a:endParaRPr sz="1250">
              <a:solidFill>
                <a:srgbClr val="000000"/>
              </a:solidFill>
            </a:endParaRPr>
          </a:p>
          <a:p>
            <a:pPr indent="0" lvl="0" marL="0" rtl="0" algn="l">
              <a:lnSpc>
                <a:spcPct val="105000"/>
              </a:lnSpc>
              <a:spcBef>
                <a:spcPts val="1200"/>
              </a:spcBef>
              <a:spcAft>
                <a:spcPts val="0"/>
              </a:spcAft>
              <a:buSzPts val="275"/>
              <a:buNone/>
            </a:pPr>
            <a:r>
              <a:rPr lang="tr" sz="1250">
                <a:solidFill>
                  <a:srgbClr val="000000"/>
                </a:solidFill>
              </a:rPr>
              <a:t>6. PREDICTIONS (VISUALIZATION.)</a:t>
            </a:r>
            <a:endParaRPr sz="1250">
              <a:solidFill>
                <a:srgbClr val="000000"/>
              </a:solidFill>
            </a:endParaRPr>
          </a:p>
          <a:p>
            <a:pPr indent="0" lvl="0" marL="0" rtl="0" algn="l">
              <a:lnSpc>
                <a:spcPct val="105000"/>
              </a:lnSpc>
              <a:spcBef>
                <a:spcPts val="1200"/>
              </a:spcBef>
              <a:spcAft>
                <a:spcPts val="0"/>
              </a:spcAft>
              <a:buClr>
                <a:schemeClr val="dk2"/>
              </a:buClr>
              <a:buSzPts val="275"/>
              <a:buFont typeface="Arial"/>
              <a:buNone/>
            </a:pPr>
            <a:r>
              <a:rPr lang="tr" sz="1250">
                <a:solidFill>
                  <a:srgbClr val="000000"/>
                </a:solidFill>
              </a:rPr>
              <a:t>7. COMPARISON OF PREDICTED PHOTOS.</a:t>
            </a:r>
            <a:endParaRPr sz="1250">
              <a:solidFill>
                <a:srgbClr val="000000"/>
              </a:solidFill>
            </a:endParaRPr>
          </a:p>
          <a:p>
            <a:pPr indent="0" lvl="0" marL="0" rtl="0" algn="l">
              <a:lnSpc>
                <a:spcPct val="105000"/>
              </a:lnSpc>
              <a:spcBef>
                <a:spcPts val="1200"/>
              </a:spcBef>
              <a:spcAft>
                <a:spcPts val="0"/>
              </a:spcAft>
              <a:buClr>
                <a:schemeClr val="dk2"/>
              </a:buClr>
              <a:buSzPts val="275"/>
              <a:buFont typeface="Arial"/>
              <a:buNone/>
            </a:pPr>
            <a:r>
              <a:rPr lang="tr" sz="1250">
                <a:solidFill>
                  <a:srgbClr val="000000"/>
                </a:solidFill>
              </a:rPr>
              <a:t>8. CONCLUSION (WHAT WE HAVE GATHERED.)</a:t>
            </a:r>
            <a:endParaRPr sz="1250">
              <a:solidFill>
                <a:srgbClr val="000000"/>
              </a:solidFill>
            </a:endParaRPr>
          </a:p>
          <a:p>
            <a:pPr indent="0" lvl="0" marL="0" rtl="0" algn="l">
              <a:lnSpc>
                <a:spcPct val="105000"/>
              </a:lnSpc>
              <a:spcBef>
                <a:spcPts val="1200"/>
              </a:spcBef>
              <a:spcAft>
                <a:spcPts val="0"/>
              </a:spcAft>
              <a:buClr>
                <a:schemeClr val="dk2"/>
              </a:buClr>
              <a:buSzPts val="275"/>
              <a:buFont typeface="Arial"/>
              <a:buNone/>
            </a:pPr>
            <a:r>
              <a:t/>
            </a:r>
            <a:endParaRPr sz="750"/>
          </a:p>
          <a:p>
            <a:pPr indent="0" lvl="0" marL="0" rtl="0" algn="l">
              <a:lnSpc>
                <a:spcPct val="105000"/>
              </a:lnSpc>
              <a:spcBef>
                <a:spcPts val="1200"/>
              </a:spcBef>
              <a:spcAft>
                <a:spcPts val="1200"/>
              </a:spcAft>
              <a:buSzPts val="275"/>
              <a:buNone/>
            </a:pPr>
            <a:r>
              <a:t/>
            </a:r>
            <a:endParaRPr sz="45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7-) Comparison of Predicted Photos</a:t>
            </a:r>
            <a:endParaRPr/>
          </a:p>
        </p:txBody>
      </p:sp>
      <p:pic>
        <p:nvPicPr>
          <p:cNvPr id="201" name="Google Shape;201;p32"/>
          <p:cNvPicPr preferRelativeResize="0"/>
          <p:nvPr/>
        </p:nvPicPr>
        <p:blipFill>
          <a:blip r:embed="rId3">
            <a:alphaModFix/>
          </a:blip>
          <a:stretch>
            <a:fillRect/>
          </a:stretch>
        </p:blipFill>
        <p:spPr>
          <a:xfrm>
            <a:off x="1421037" y="1145275"/>
            <a:ext cx="6301927" cy="35800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7-) Comparison of Predicted Photos</a:t>
            </a:r>
            <a:endParaRPr/>
          </a:p>
          <a:p>
            <a:pPr indent="0" lvl="0" marL="0" rtl="0" algn="l">
              <a:spcBef>
                <a:spcPts val="0"/>
              </a:spcBef>
              <a:spcAft>
                <a:spcPts val="0"/>
              </a:spcAft>
              <a:buNone/>
            </a:pPr>
            <a:r>
              <a:t/>
            </a:r>
            <a:endParaRPr/>
          </a:p>
        </p:txBody>
      </p:sp>
      <p:pic>
        <p:nvPicPr>
          <p:cNvPr id="207" name="Google Shape;207;p33"/>
          <p:cNvPicPr preferRelativeResize="0"/>
          <p:nvPr/>
        </p:nvPicPr>
        <p:blipFill>
          <a:blip r:embed="rId3">
            <a:alphaModFix/>
          </a:blip>
          <a:stretch>
            <a:fillRect/>
          </a:stretch>
        </p:blipFill>
        <p:spPr>
          <a:xfrm>
            <a:off x="1208988" y="1069150"/>
            <a:ext cx="6726026" cy="3820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7-) Comparison of Predicted Photos</a:t>
            </a:r>
            <a:endParaRPr/>
          </a:p>
          <a:p>
            <a:pPr indent="0" lvl="0" marL="0" rtl="0" algn="l">
              <a:spcBef>
                <a:spcPts val="0"/>
              </a:spcBef>
              <a:spcAft>
                <a:spcPts val="0"/>
              </a:spcAft>
              <a:buNone/>
            </a:pPr>
            <a:r>
              <a:t/>
            </a:r>
            <a:endParaRPr/>
          </a:p>
        </p:txBody>
      </p:sp>
      <p:pic>
        <p:nvPicPr>
          <p:cNvPr id="213" name="Google Shape;213;p34"/>
          <p:cNvPicPr preferRelativeResize="0"/>
          <p:nvPr/>
        </p:nvPicPr>
        <p:blipFill>
          <a:blip r:embed="rId3">
            <a:alphaModFix/>
          </a:blip>
          <a:stretch>
            <a:fillRect/>
          </a:stretch>
        </p:blipFill>
        <p:spPr>
          <a:xfrm>
            <a:off x="1208988" y="1075825"/>
            <a:ext cx="6726026" cy="3820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7-) Comparison of Predicted Photos</a:t>
            </a:r>
            <a:endParaRPr/>
          </a:p>
          <a:p>
            <a:pPr indent="0" lvl="0" marL="0" rtl="0" algn="l">
              <a:spcBef>
                <a:spcPts val="0"/>
              </a:spcBef>
              <a:spcAft>
                <a:spcPts val="0"/>
              </a:spcAft>
              <a:buNone/>
            </a:pPr>
            <a:r>
              <a:t/>
            </a:r>
            <a:endParaRPr/>
          </a:p>
        </p:txBody>
      </p:sp>
      <p:pic>
        <p:nvPicPr>
          <p:cNvPr id="219" name="Google Shape;219;p35"/>
          <p:cNvPicPr preferRelativeResize="0"/>
          <p:nvPr/>
        </p:nvPicPr>
        <p:blipFill>
          <a:blip r:embed="rId3">
            <a:alphaModFix/>
          </a:blip>
          <a:stretch>
            <a:fillRect/>
          </a:stretch>
        </p:blipFill>
        <p:spPr>
          <a:xfrm>
            <a:off x="1208988" y="1017725"/>
            <a:ext cx="6726026" cy="3820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7-) Comparison of Predicted Photos</a:t>
            </a:r>
            <a:endParaRPr/>
          </a:p>
          <a:p>
            <a:pPr indent="0" lvl="0" marL="0" rtl="0" algn="l">
              <a:spcBef>
                <a:spcPts val="0"/>
              </a:spcBef>
              <a:spcAft>
                <a:spcPts val="0"/>
              </a:spcAft>
              <a:buNone/>
            </a:pPr>
            <a:r>
              <a:t/>
            </a:r>
            <a:endParaRPr/>
          </a:p>
        </p:txBody>
      </p:sp>
      <p:pic>
        <p:nvPicPr>
          <p:cNvPr id="225" name="Google Shape;225;p36"/>
          <p:cNvPicPr preferRelativeResize="0"/>
          <p:nvPr/>
        </p:nvPicPr>
        <p:blipFill>
          <a:blip r:embed="rId3">
            <a:alphaModFix/>
          </a:blip>
          <a:stretch>
            <a:fillRect/>
          </a:stretch>
        </p:blipFill>
        <p:spPr>
          <a:xfrm>
            <a:off x="1208988" y="1017725"/>
            <a:ext cx="6726026" cy="3820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7-) Comparison of Predicted Photos</a:t>
            </a:r>
            <a:endParaRPr/>
          </a:p>
          <a:p>
            <a:pPr indent="0" lvl="0" marL="0" rtl="0" algn="l">
              <a:spcBef>
                <a:spcPts val="0"/>
              </a:spcBef>
              <a:spcAft>
                <a:spcPts val="0"/>
              </a:spcAft>
              <a:buNone/>
            </a:pPr>
            <a:r>
              <a:t/>
            </a:r>
            <a:endParaRPr/>
          </a:p>
        </p:txBody>
      </p:sp>
      <p:pic>
        <p:nvPicPr>
          <p:cNvPr id="231" name="Google Shape;231;p37"/>
          <p:cNvPicPr preferRelativeResize="0"/>
          <p:nvPr/>
        </p:nvPicPr>
        <p:blipFill>
          <a:blip r:embed="rId3">
            <a:alphaModFix/>
          </a:blip>
          <a:stretch>
            <a:fillRect/>
          </a:stretch>
        </p:blipFill>
        <p:spPr>
          <a:xfrm>
            <a:off x="1208988" y="1017725"/>
            <a:ext cx="6726026" cy="3820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8-) Conclusion</a:t>
            </a:r>
            <a:endParaRPr/>
          </a:p>
        </p:txBody>
      </p:sp>
      <p:sp>
        <p:nvSpPr>
          <p:cNvPr id="237" name="Google Shape;237;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a:t>What we have gathered from our experiment is despite having such a low amount of training data creating a custom dataset catered for colorization of a grey album could give visually appealing results compared to other class based and highly trained models.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1- ) Algorithm Comparison</a:t>
            </a:r>
            <a:endParaRPr/>
          </a:p>
        </p:txBody>
      </p:sp>
      <p:sp>
        <p:nvSpPr>
          <p:cNvPr id="72" name="Google Shape;72;p15"/>
          <p:cNvSpPr txBox="1"/>
          <p:nvPr>
            <p:ph idx="1" type="body"/>
          </p:nvPr>
        </p:nvSpPr>
        <p:spPr>
          <a:xfrm>
            <a:off x="311700" y="1152475"/>
            <a:ext cx="4060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Our </a:t>
            </a:r>
            <a:r>
              <a:rPr lang="tr"/>
              <a:t>Algorithm</a:t>
            </a:r>
            <a:r>
              <a:rPr lang="tr"/>
              <a:t>:</a:t>
            </a:r>
            <a:endParaRPr/>
          </a:p>
          <a:p>
            <a:pPr indent="0" lvl="0" marL="0" rtl="0" algn="l">
              <a:spcBef>
                <a:spcPts val="1200"/>
              </a:spcBef>
              <a:spcAft>
                <a:spcPts val="0"/>
              </a:spcAft>
              <a:buNone/>
            </a:pPr>
            <a:r>
              <a:rPr lang="tr"/>
              <a:t>Channel Division concatenation</a:t>
            </a:r>
            <a:endParaRPr/>
          </a:p>
          <a:p>
            <a:pPr indent="0" lvl="0" marL="0" rtl="0" algn="l">
              <a:spcBef>
                <a:spcPts val="1200"/>
              </a:spcBef>
              <a:spcAft>
                <a:spcPts val="1200"/>
              </a:spcAft>
              <a:buNone/>
            </a:pPr>
            <a:r>
              <a:rPr lang="tr"/>
              <a:t> </a:t>
            </a:r>
            <a:endParaRPr/>
          </a:p>
        </p:txBody>
      </p:sp>
      <p:sp>
        <p:nvSpPr>
          <p:cNvPr id="73" name="Google Shape;73;p15"/>
          <p:cNvSpPr txBox="1"/>
          <p:nvPr>
            <p:ph idx="1" type="body"/>
          </p:nvPr>
        </p:nvSpPr>
        <p:spPr>
          <a:xfrm>
            <a:off x="4771800" y="1152475"/>
            <a:ext cx="4060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Zhang-Phillip-Alexei </a:t>
            </a:r>
            <a:r>
              <a:rPr lang="tr"/>
              <a:t>Paper’s:</a:t>
            </a:r>
            <a:endParaRPr/>
          </a:p>
          <a:p>
            <a:pPr indent="0" lvl="0" marL="0" rtl="0" algn="l">
              <a:spcBef>
                <a:spcPts val="1200"/>
              </a:spcBef>
              <a:spcAft>
                <a:spcPts val="1200"/>
              </a:spcAft>
              <a:buNone/>
            </a:pPr>
            <a:r>
              <a:rPr lang="tr"/>
              <a:t>Class Color Rebalancing</a:t>
            </a:r>
            <a:endParaRPr/>
          </a:p>
        </p:txBody>
      </p:sp>
      <p:pic>
        <p:nvPicPr>
          <p:cNvPr id="74" name="Google Shape;74;p15"/>
          <p:cNvPicPr preferRelativeResize="0"/>
          <p:nvPr/>
        </p:nvPicPr>
        <p:blipFill>
          <a:blip r:embed="rId3">
            <a:alphaModFix/>
          </a:blip>
          <a:stretch>
            <a:fillRect/>
          </a:stretch>
        </p:blipFill>
        <p:spPr>
          <a:xfrm>
            <a:off x="1" y="2239001"/>
            <a:ext cx="4956225" cy="2703101"/>
          </a:xfrm>
          <a:prstGeom prst="rect">
            <a:avLst/>
          </a:prstGeom>
          <a:noFill/>
          <a:ln>
            <a:noFill/>
          </a:ln>
        </p:spPr>
      </p:pic>
      <p:pic>
        <p:nvPicPr>
          <p:cNvPr id="75" name="Google Shape;75;p15"/>
          <p:cNvPicPr preferRelativeResize="0"/>
          <p:nvPr/>
        </p:nvPicPr>
        <p:blipFill>
          <a:blip r:embed="rId4">
            <a:alphaModFix/>
          </a:blip>
          <a:stretch>
            <a:fillRect/>
          </a:stretch>
        </p:blipFill>
        <p:spPr>
          <a:xfrm>
            <a:off x="4956230" y="2219263"/>
            <a:ext cx="3932925" cy="2742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2-) Data Scraping</a:t>
            </a:r>
            <a:endParaRPr/>
          </a:p>
        </p:txBody>
      </p:sp>
      <p:sp>
        <p:nvSpPr>
          <p:cNvPr id="81" name="Google Shape;81;p16"/>
          <p:cNvSpPr txBox="1"/>
          <p:nvPr>
            <p:ph idx="1" type="body"/>
          </p:nvPr>
        </p:nvSpPr>
        <p:spPr>
          <a:xfrm>
            <a:off x="311700" y="14696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-Python code to collect and divide classes.</a:t>
            </a:r>
            <a:endParaRPr/>
          </a:p>
          <a:p>
            <a:pPr indent="0" lvl="0" marL="0" rtl="0" algn="l">
              <a:spcBef>
                <a:spcPts val="1200"/>
              </a:spcBef>
              <a:spcAft>
                <a:spcPts val="0"/>
              </a:spcAft>
              <a:buNone/>
            </a:pPr>
            <a:r>
              <a:rPr lang="tr"/>
              <a:t>-Remove non-</a:t>
            </a:r>
            <a:r>
              <a:rPr lang="tr"/>
              <a:t>applausable photos</a:t>
            </a:r>
            <a:endParaRPr/>
          </a:p>
          <a:p>
            <a:pPr indent="0" lvl="0" marL="0" rtl="0" algn="l">
              <a:spcBef>
                <a:spcPts val="1200"/>
              </a:spcBef>
              <a:spcAft>
                <a:spcPts val="0"/>
              </a:spcAft>
              <a:buNone/>
            </a:pPr>
            <a:r>
              <a:rPr lang="tr"/>
              <a:t>-Collect all the classes </a:t>
            </a:r>
            <a:r>
              <a:rPr lang="tr"/>
              <a:t>photos</a:t>
            </a:r>
            <a:r>
              <a:rPr lang="tr"/>
              <a:t> into a folder.</a:t>
            </a:r>
            <a:endParaRPr/>
          </a:p>
          <a:p>
            <a:pPr indent="0" lvl="0" marL="0" rtl="0" algn="l">
              <a:spcBef>
                <a:spcPts val="1200"/>
              </a:spcBef>
              <a:spcAft>
                <a:spcPts val="1200"/>
              </a:spcAft>
              <a:buNone/>
            </a:pPr>
            <a:r>
              <a:t/>
            </a:r>
            <a:endParaRPr/>
          </a:p>
        </p:txBody>
      </p:sp>
      <p:pic>
        <p:nvPicPr>
          <p:cNvPr id="82" name="Google Shape;82;p16"/>
          <p:cNvPicPr preferRelativeResize="0"/>
          <p:nvPr/>
        </p:nvPicPr>
        <p:blipFill>
          <a:blip r:embed="rId3">
            <a:alphaModFix/>
          </a:blip>
          <a:stretch>
            <a:fillRect/>
          </a:stretch>
        </p:blipFill>
        <p:spPr>
          <a:xfrm>
            <a:off x="491750" y="3626962"/>
            <a:ext cx="6381650" cy="1166175"/>
          </a:xfrm>
          <a:prstGeom prst="rect">
            <a:avLst/>
          </a:prstGeom>
          <a:noFill/>
          <a:ln>
            <a:noFill/>
          </a:ln>
        </p:spPr>
      </p:pic>
      <p:pic>
        <p:nvPicPr>
          <p:cNvPr id="83" name="Google Shape;83;p16"/>
          <p:cNvPicPr preferRelativeResize="0"/>
          <p:nvPr/>
        </p:nvPicPr>
        <p:blipFill>
          <a:blip r:embed="rId4">
            <a:alphaModFix/>
          </a:blip>
          <a:stretch>
            <a:fillRect/>
          </a:stretch>
        </p:blipFill>
        <p:spPr>
          <a:xfrm>
            <a:off x="4834200" y="1469650"/>
            <a:ext cx="3895475" cy="1988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3-) Custom Dataset Creation</a:t>
            </a:r>
            <a:endParaRPr/>
          </a:p>
        </p:txBody>
      </p:sp>
      <p:sp>
        <p:nvSpPr>
          <p:cNvPr id="89" name="Google Shape;89;p17"/>
          <p:cNvSpPr txBox="1"/>
          <p:nvPr>
            <p:ph idx="1" type="body"/>
          </p:nvPr>
        </p:nvSpPr>
        <p:spPr>
          <a:xfrm>
            <a:off x="105975" y="1641100"/>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tr" sz="1700"/>
              <a:t>-Upload the folder to Google drive </a:t>
            </a:r>
            <a:endParaRPr sz="1700"/>
          </a:p>
          <a:p>
            <a:pPr indent="0" lvl="0" marL="0" rtl="0" algn="l">
              <a:spcBef>
                <a:spcPts val="1200"/>
              </a:spcBef>
              <a:spcAft>
                <a:spcPts val="0"/>
              </a:spcAft>
              <a:buNone/>
            </a:pPr>
            <a:r>
              <a:rPr lang="tr" sz="1700"/>
              <a:t>-Declare the input and &amp; output of the training to </a:t>
            </a:r>
            <a:endParaRPr sz="1700"/>
          </a:p>
          <a:p>
            <a:pPr indent="0" lvl="0" marL="0" rtl="0" algn="l">
              <a:spcBef>
                <a:spcPts val="1200"/>
              </a:spcBef>
              <a:spcAft>
                <a:spcPts val="0"/>
              </a:spcAft>
              <a:buNone/>
            </a:pPr>
            <a:r>
              <a:rPr lang="tr" sz="1700"/>
              <a:t>that folder.</a:t>
            </a:r>
            <a:endParaRPr sz="1700"/>
          </a:p>
          <a:p>
            <a:pPr indent="0" lvl="0" marL="0" rtl="0" algn="l">
              <a:spcBef>
                <a:spcPts val="1200"/>
              </a:spcBef>
              <a:spcAft>
                <a:spcPts val="0"/>
              </a:spcAft>
              <a:buNone/>
            </a:pPr>
            <a:r>
              <a:rPr lang="tr" sz="1700"/>
              <a:t>-Outputs of Discriminator Loss &amp; Gen Loss gets</a:t>
            </a:r>
            <a:endParaRPr sz="1700"/>
          </a:p>
          <a:p>
            <a:pPr indent="0" lvl="0" marL="0" rtl="0" algn="l">
              <a:spcBef>
                <a:spcPts val="1200"/>
              </a:spcBef>
              <a:spcAft>
                <a:spcPts val="0"/>
              </a:spcAft>
              <a:buNone/>
            </a:pPr>
            <a:r>
              <a:rPr lang="tr" sz="1700"/>
              <a:t>stored directly to drive folder.</a:t>
            </a:r>
            <a:endParaRPr sz="1700"/>
          </a:p>
          <a:p>
            <a:pPr indent="0" lvl="0" marL="0" rtl="0" algn="l">
              <a:spcBef>
                <a:spcPts val="1200"/>
              </a:spcBef>
              <a:spcAft>
                <a:spcPts val="0"/>
              </a:spcAft>
              <a:buNone/>
            </a:pPr>
            <a:r>
              <a:t/>
            </a:r>
            <a:endParaRPr sz="1700"/>
          </a:p>
          <a:p>
            <a:pPr indent="0" lvl="0" marL="0" rtl="0" algn="l">
              <a:spcBef>
                <a:spcPts val="1200"/>
              </a:spcBef>
              <a:spcAft>
                <a:spcPts val="0"/>
              </a:spcAft>
              <a:buNone/>
            </a:pPr>
            <a:r>
              <a:t/>
            </a:r>
            <a:endParaRPr sz="1700"/>
          </a:p>
          <a:p>
            <a:pPr indent="0" lvl="0" marL="0" rtl="0" algn="l">
              <a:spcBef>
                <a:spcPts val="1200"/>
              </a:spcBef>
              <a:spcAft>
                <a:spcPts val="1200"/>
              </a:spcAft>
              <a:buNone/>
            </a:pPr>
            <a:r>
              <a:t/>
            </a:r>
            <a:endParaRPr/>
          </a:p>
        </p:txBody>
      </p:sp>
      <p:pic>
        <p:nvPicPr>
          <p:cNvPr id="90" name="Google Shape;90;p17"/>
          <p:cNvPicPr preferRelativeResize="0"/>
          <p:nvPr/>
        </p:nvPicPr>
        <p:blipFill>
          <a:blip r:embed="rId3">
            <a:alphaModFix/>
          </a:blip>
          <a:stretch>
            <a:fillRect/>
          </a:stretch>
        </p:blipFill>
        <p:spPr>
          <a:xfrm>
            <a:off x="5188549" y="2358275"/>
            <a:ext cx="3586550" cy="673475"/>
          </a:xfrm>
          <a:prstGeom prst="rect">
            <a:avLst/>
          </a:prstGeom>
          <a:noFill/>
          <a:ln>
            <a:noFill/>
          </a:ln>
        </p:spPr>
      </p:pic>
      <p:pic>
        <p:nvPicPr>
          <p:cNvPr id="91" name="Google Shape;91;p17"/>
          <p:cNvPicPr preferRelativeResize="0"/>
          <p:nvPr/>
        </p:nvPicPr>
        <p:blipFill>
          <a:blip r:embed="rId4">
            <a:alphaModFix/>
          </a:blip>
          <a:stretch>
            <a:fillRect/>
          </a:stretch>
        </p:blipFill>
        <p:spPr>
          <a:xfrm>
            <a:off x="5188550" y="3083200"/>
            <a:ext cx="3643751" cy="1485675"/>
          </a:xfrm>
          <a:prstGeom prst="rect">
            <a:avLst/>
          </a:prstGeom>
          <a:noFill/>
          <a:ln>
            <a:noFill/>
          </a:ln>
        </p:spPr>
      </p:pic>
      <p:pic>
        <p:nvPicPr>
          <p:cNvPr id="92" name="Google Shape;92;p17"/>
          <p:cNvPicPr preferRelativeResize="0"/>
          <p:nvPr/>
        </p:nvPicPr>
        <p:blipFill>
          <a:blip r:embed="rId5">
            <a:alphaModFix/>
          </a:blip>
          <a:stretch>
            <a:fillRect/>
          </a:stretch>
        </p:blipFill>
        <p:spPr>
          <a:xfrm>
            <a:off x="5222850" y="533788"/>
            <a:ext cx="2963725" cy="395175"/>
          </a:xfrm>
          <a:prstGeom prst="rect">
            <a:avLst/>
          </a:prstGeom>
          <a:noFill/>
          <a:ln>
            <a:noFill/>
          </a:ln>
        </p:spPr>
      </p:pic>
      <p:pic>
        <p:nvPicPr>
          <p:cNvPr id="93" name="Google Shape;93;p17"/>
          <p:cNvPicPr preferRelativeResize="0"/>
          <p:nvPr/>
        </p:nvPicPr>
        <p:blipFill>
          <a:blip r:embed="rId6">
            <a:alphaModFix/>
          </a:blip>
          <a:stretch>
            <a:fillRect/>
          </a:stretch>
        </p:blipFill>
        <p:spPr>
          <a:xfrm>
            <a:off x="4947013" y="1067763"/>
            <a:ext cx="2152212" cy="1240463"/>
          </a:xfrm>
          <a:prstGeom prst="rect">
            <a:avLst/>
          </a:prstGeom>
          <a:noFill/>
          <a:ln>
            <a:noFill/>
          </a:ln>
        </p:spPr>
      </p:pic>
      <p:pic>
        <p:nvPicPr>
          <p:cNvPr id="94" name="Google Shape;94;p17"/>
          <p:cNvPicPr preferRelativeResize="0"/>
          <p:nvPr/>
        </p:nvPicPr>
        <p:blipFill>
          <a:blip r:embed="rId7">
            <a:alphaModFix/>
          </a:blip>
          <a:stretch>
            <a:fillRect/>
          </a:stretch>
        </p:blipFill>
        <p:spPr>
          <a:xfrm>
            <a:off x="7030649" y="928949"/>
            <a:ext cx="1910027" cy="1429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4 -) Defining Model</a:t>
            </a:r>
            <a:endParaRPr/>
          </a:p>
        </p:txBody>
      </p:sp>
      <p:sp>
        <p:nvSpPr>
          <p:cNvPr id="100" name="Google Shape;100;p18"/>
          <p:cNvSpPr txBox="1"/>
          <p:nvPr>
            <p:ph idx="1" type="body"/>
          </p:nvPr>
        </p:nvSpPr>
        <p:spPr>
          <a:xfrm>
            <a:off x="311700" y="1152475"/>
            <a:ext cx="41328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tr" sz="1200">
                <a:solidFill>
                  <a:schemeClr val="dk1"/>
                </a:solidFill>
                <a:latin typeface="Roboto"/>
                <a:ea typeface="Roboto"/>
                <a:cs typeface="Roboto"/>
                <a:sym typeface="Roboto"/>
              </a:rPr>
              <a:t>This is a PyTorch implementation of a Generator network for generating images. The Generator network has an encoder-decoder architecture.</a:t>
            </a:r>
            <a:endParaRPr sz="1200">
              <a:solidFill>
                <a:schemeClr val="dk1"/>
              </a:solidFill>
              <a:latin typeface="Roboto"/>
              <a:ea typeface="Roboto"/>
              <a:cs typeface="Roboto"/>
              <a:sym typeface="Roboto"/>
            </a:endParaRPr>
          </a:p>
          <a:p>
            <a:pPr indent="0" lvl="0" marL="0" rtl="0" algn="l">
              <a:spcBef>
                <a:spcPts val="1500"/>
              </a:spcBef>
              <a:spcAft>
                <a:spcPts val="0"/>
              </a:spcAft>
              <a:buNone/>
            </a:pPr>
            <a:r>
              <a:rPr lang="tr" sz="1200">
                <a:solidFill>
                  <a:schemeClr val="dk1"/>
                </a:solidFill>
                <a:latin typeface="Roboto"/>
                <a:ea typeface="Roboto"/>
                <a:cs typeface="Roboto"/>
                <a:sym typeface="Roboto"/>
              </a:rPr>
              <a:t>The encoder part consisting of a series of GenBlock modules that downsample the input image, and the decoder part consisting of a series of GenBlock modules that upsample the encoded image.</a:t>
            </a:r>
            <a:endParaRPr sz="1200">
              <a:solidFill>
                <a:schemeClr val="dk1"/>
              </a:solidFill>
              <a:latin typeface="Roboto"/>
              <a:ea typeface="Roboto"/>
              <a:cs typeface="Roboto"/>
              <a:sym typeface="Roboto"/>
            </a:endParaRPr>
          </a:p>
          <a:p>
            <a:pPr indent="0" lvl="0" marL="0" rtl="0" algn="l">
              <a:spcBef>
                <a:spcPts val="1500"/>
              </a:spcBef>
              <a:spcAft>
                <a:spcPts val="0"/>
              </a:spcAft>
              <a:buNone/>
            </a:pPr>
            <a:r>
              <a:rPr lang="tr" sz="1200">
                <a:solidFill>
                  <a:schemeClr val="dk1"/>
                </a:solidFill>
                <a:latin typeface="Roboto"/>
                <a:ea typeface="Roboto"/>
                <a:cs typeface="Roboto"/>
                <a:sym typeface="Roboto"/>
              </a:rPr>
              <a:t>The GenBlock module consists of several operations, including a Conv2d or ConvTranspose2d operation, a BatchNorm2d operation, a Dropout operation, and a ReLU or LeakyReLU activation.</a:t>
            </a:r>
            <a:endParaRPr sz="1200">
              <a:solidFill>
                <a:schemeClr val="dk1"/>
              </a:solidFill>
              <a:latin typeface="Roboto"/>
              <a:ea typeface="Roboto"/>
              <a:cs typeface="Roboto"/>
              <a:sym typeface="Roboto"/>
            </a:endParaRPr>
          </a:p>
          <a:p>
            <a:pPr indent="0" lvl="0" marL="0" rtl="0" algn="l">
              <a:spcBef>
                <a:spcPts val="1500"/>
              </a:spcBef>
              <a:spcAft>
                <a:spcPts val="0"/>
              </a:spcAft>
              <a:buNone/>
            </a:pPr>
            <a:r>
              <a:rPr lang="tr" sz="1200">
                <a:solidFill>
                  <a:schemeClr val="dk1"/>
                </a:solidFill>
                <a:latin typeface="Roboto"/>
                <a:ea typeface="Roboto"/>
                <a:cs typeface="Roboto"/>
                <a:sym typeface="Roboto"/>
              </a:rPr>
              <a:t>The Generator network takes an input image of size (batch size, 1, H, W) and applies the series of GenBlock modules to generate an output image of size (batch size, 2, H, W). The output image has 2 channels because it represents a grayscale image with an additional alpha channel. </a:t>
            </a:r>
            <a:endParaRPr sz="1200">
              <a:solidFill>
                <a:schemeClr val="dk1"/>
              </a:solidFill>
              <a:latin typeface="Roboto"/>
              <a:ea typeface="Roboto"/>
              <a:cs typeface="Roboto"/>
              <a:sym typeface="Roboto"/>
            </a:endParaRPr>
          </a:p>
          <a:p>
            <a:pPr indent="0" lvl="0" marL="0" rtl="0" algn="l">
              <a:spcBef>
                <a:spcPts val="1500"/>
              </a:spcBef>
              <a:spcAft>
                <a:spcPts val="0"/>
              </a:spcAft>
              <a:buNone/>
            </a:pPr>
            <a:r>
              <a:rPr lang="tr" sz="1200">
                <a:solidFill>
                  <a:schemeClr val="dk1"/>
                </a:solidFill>
                <a:latin typeface="Roboto"/>
                <a:ea typeface="Roboto"/>
                <a:cs typeface="Roboto"/>
                <a:sym typeface="Roboto"/>
              </a:rPr>
              <a:t>The final layer in the decoder part is a ConvTranspose2d operation followed by a Tanh activation, which scales the output image to the range (-1, 1).</a:t>
            </a:r>
            <a:endParaRPr sz="1200">
              <a:solidFill>
                <a:schemeClr val="dk1"/>
              </a:solidFill>
              <a:latin typeface="Roboto"/>
              <a:ea typeface="Roboto"/>
              <a:cs typeface="Roboto"/>
              <a:sym typeface="Roboto"/>
            </a:endParaRPr>
          </a:p>
          <a:p>
            <a:pPr indent="0" lvl="0" marL="0" rtl="0" algn="l">
              <a:spcBef>
                <a:spcPts val="0"/>
              </a:spcBef>
              <a:spcAft>
                <a:spcPts val="1200"/>
              </a:spcAft>
              <a:buNone/>
            </a:pPr>
            <a:r>
              <a:t/>
            </a:r>
            <a:endParaRPr/>
          </a:p>
        </p:txBody>
      </p:sp>
      <p:pic>
        <p:nvPicPr>
          <p:cNvPr id="101" name="Google Shape;101;p18"/>
          <p:cNvPicPr preferRelativeResize="0"/>
          <p:nvPr/>
        </p:nvPicPr>
        <p:blipFill>
          <a:blip r:embed="rId3">
            <a:alphaModFix/>
          </a:blip>
          <a:stretch>
            <a:fillRect/>
          </a:stretch>
        </p:blipFill>
        <p:spPr>
          <a:xfrm>
            <a:off x="4486924" y="333600"/>
            <a:ext cx="4442749" cy="2534175"/>
          </a:xfrm>
          <a:prstGeom prst="rect">
            <a:avLst/>
          </a:prstGeom>
          <a:noFill/>
          <a:ln>
            <a:noFill/>
          </a:ln>
        </p:spPr>
      </p:pic>
      <p:pic>
        <p:nvPicPr>
          <p:cNvPr id="102" name="Google Shape;102;p18"/>
          <p:cNvPicPr preferRelativeResize="0"/>
          <p:nvPr/>
        </p:nvPicPr>
        <p:blipFill>
          <a:blip r:embed="rId4">
            <a:alphaModFix/>
          </a:blip>
          <a:stretch>
            <a:fillRect/>
          </a:stretch>
        </p:blipFill>
        <p:spPr>
          <a:xfrm>
            <a:off x="4486925" y="2913350"/>
            <a:ext cx="4442749" cy="213476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4 -) Defining Model (b)</a:t>
            </a:r>
            <a:endParaRPr/>
          </a:p>
        </p:txBody>
      </p:sp>
      <p:sp>
        <p:nvSpPr>
          <p:cNvPr id="108" name="Google Shape;108;p19"/>
          <p:cNvSpPr txBox="1"/>
          <p:nvPr>
            <p:ph idx="1" type="body"/>
          </p:nvPr>
        </p:nvSpPr>
        <p:spPr>
          <a:xfrm>
            <a:off x="311700" y="1152475"/>
            <a:ext cx="39276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tr" sz="1200">
                <a:solidFill>
                  <a:schemeClr val="dk1"/>
                </a:solidFill>
                <a:latin typeface="Roboto"/>
                <a:ea typeface="Roboto"/>
                <a:cs typeface="Roboto"/>
                <a:sym typeface="Roboto"/>
              </a:rPr>
              <a:t>This is a PyTorch implementation of a Discriminator network for a Generative Adversarial Network (GAN). The Discriminator network takes an input image and attempts to classify it as either real or fake.</a:t>
            </a:r>
            <a:endParaRPr sz="1200">
              <a:solidFill>
                <a:schemeClr val="dk1"/>
              </a:solidFill>
              <a:latin typeface="Roboto"/>
              <a:ea typeface="Roboto"/>
              <a:cs typeface="Roboto"/>
              <a:sym typeface="Roboto"/>
            </a:endParaRPr>
          </a:p>
          <a:p>
            <a:pPr indent="0" lvl="0" marL="0" rtl="0" algn="l">
              <a:spcBef>
                <a:spcPts val="1500"/>
              </a:spcBef>
              <a:spcAft>
                <a:spcPts val="0"/>
              </a:spcAft>
              <a:buNone/>
            </a:pPr>
            <a:r>
              <a:rPr lang="tr" sz="1200">
                <a:solidFill>
                  <a:schemeClr val="dk1"/>
                </a:solidFill>
                <a:latin typeface="Roboto"/>
                <a:ea typeface="Roboto"/>
                <a:cs typeface="Roboto"/>
                <a:sym typeface="Roboto"/>
              </a:rPr>
              <a:t>The Discriminator network consists of a series of DiscBlock modules, each of which applies a Conv2d operation, a BatchNorm2d operation, and a LeakyReLU activation.</a:t>
            </a:r>
            <a:endParaRPr sz="1200">
              <a:solidFill>
                <a:schemeClr val="dk1"/>
              </a:solidFill>
              <a:latin typeface="Roboto"/>
              <a:ea typeface="Roboto"/>
              <a:cs typeface="Roboto"/>
              <a:sym typeface="Roboto"/>
            </a:endParaRPr>
          </a:p>
          <a:p>
            <a:pPr indent="0" lvl="0" marL="0" rtl="0" algn="l">
              <a:spcBef>
                <a:spcPts val="1500"/>
              </a:spcBef>
              <a:spcAft>
                <a:spcPts val="0"/>
              </a:spcAft>
              <a:buNone/>
            </a:pPr>
            <a:r>
              <a:rPr lang="tr" sz="1200">
                <a:solidFill>
                  <a:schemeClr val="dk1"/>
                </a:solidFill>
                <a:latin typeface="Roboto"/>
                <a:ea typeface="Roboto"/>
                <a:cs typeface="Roboto"/>
                <a:sym typeface="Roboto"/>
              </a:rPr>
              <a:t>The Discriminator network takes an input image of size (batch size, input channels, H, W) and applies the series of DiscBlock modules to generate an output scalar of size (batch size, 1). </a:t>
            </a:r>
            <a:endParaRPr sz="1200">
              <a:solidFill>
                <a:schemeClr val="dk1"/>
              </a:solidFill>
              <a:latin typeface="Roboto"/>
              <a:ea typeface="Roboto"/>
              <a:cs typeface="Roboto"/>
              <a:sym typeface="Roboto"/>
            </a:endParaRPr>
          </a:p>
          <a:p>
            <a:pPr indent="0" lvl="0" marL="0" rtl="0" algn="l">
              <a:spcBef>
                <a:spcPts val="1500"/>
              </a:spcBef>
              <a:spcAft>
                <a:spcPts val="0"/>
              </a:spcAft>
              <a:buNone/>
            </a:pPr>
            <a:r>
              <a:rPr lang="tr" sz="1200">
                <a:solidFill>
                  <a:schemeClr val="dk1"/>
                </a:solidFill>
                <a:latin typeface="Roboto"/>
                <a:ea typeface="Roboto"/>
                <a:cs typeface="Roboto"/>
                <a:sym typeface="Roboto"/>
              </a:rPr>
              <a:t>The output scalar represents the probability that the input image is real. If the output is close to 1, the input is classified as real, and if the output is close to 0, the input is classified as fake. </a:t>
            </a:r>
            <a:endParaRPr sz="1200">
              <a:solidFill>
                <a:schemeClr val="dk1"/>
              </a:solidFill>
              <a:latin typeface="Roboto"/>
              <a:ea typeface="Roboto"/>
              <a:cs typeface="Roboto"/>
              <a:sym typeface="Roboto"/>
            </a:endParaRPr>
          </a:p>
          <a:p>
            <a:pPr indent="0" lvl="0" marL="0" rtl="0" algn="l">
              <a:spcBef>
                <a:spcPts val="1500"/>
              </a:spcBef>
              <a:spcAft>
                <a:spcPts val="0"/>
              </a:spcAft>
              <a:buNone/>
            </a:pPr>
            <a:r>
              <a:rPr lang="tr" sz="1200">
                <a:solidFill>
                  <a:schemeClr val="dk1"/>
                </a:solidFill>
                <a:latin typeface="Roboto"/>
                <a:ea typeface="Roboto"/>
                <a:cs typeface="Roboto"/>
                <a:sym typeface="Roboto"/>
              </a:rPr>
              <a:t>The final layer in the Discriminator network is a Conv2d operation followed by a sigmoid activation, which scales the output to the range (0, 1).</a:t>
            </a:r>
            <a:endParaRPr sz="1200">
              <a:solidFill>
                <a:schemeClr val="dk1"/>
              </a:solidFill>
              <a:latin typeface="Roboto"/>
              <a:ea typeface="Roboto"/>
              <a:cs typeface="Roboto"/>
              <a:sym typeface="Roboto"/>
            </a:endParaRPr>
          </a:p>
          <a:p>
            <a:pPr indent="0" lvl="0" marL="0" rtl="0" algn="l">
              <a:spcBef>
                <a:spcPts val="0"/>
              </a:spcBef>
              <a:spcAft>
                <a:spcPts val="1200"/>
              </a:spcAft>
              <a:buNone/>
            </a:pPr>
            <a:r>
              <a:t/>
            </a:r>
            <a:endParaRPr>
              <a:solidFill>
                <a:schemeClr val="dk1"/>
              </a:solidFill>
            </a:endParaRPr>
          </a:p>
        </p:txBody>
      </p:sp>
      <p:pic>
        <p:nvPicPr>
          <p:cNvPr id="109" name="Google Shape;109;p19"/>
          <p:cNvPicPr preferRelativeResize="0"/>
          <p:nvPr/>
        </p:nvPicPr>
        <p:blipFill>
          <a:blip r:embed="rId3">
            <a:alphaModFix/>
          </a:blip>
          <a:stretch>
            <a:fillRect/>
          </a:stretch>
        </p:blipFill>
        <p:spPr>
          <a:xfrm>
            <a:off x="4657175" y="666437"/>
            <a:ext cx="4175125" cy="3810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5-) Training the Model</a:t>
            </a:r>
            <a:endParaRPr/>
          </a:p>
        </p:txBody>
      </p:sp>
      <p:sp>
        <p:nvSpPr>
          <p:cNvPr id="115" name="Google Shape;115;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 Bias: tends to overshoot colors.</a:t>
            </a:r>
            <a:endParaRPr/>
          </a:p>
          <a:p>
            <a:pPr indent="0" lvl="0" marL="0" rtl="0" algn="l">
              <a:spcBef>
                <a:spcPts val="1200"/>
              </a:spcBef>
              <a:spcAft>
                <a:spcPts val="0"/>
              </a:spcAft>
              <a:buNone/>
            </a:pPr>
            <a:r>
              <a:rPr lang="tr"/>
              <a:t>- Bias: De-satures pinkish colors.</a:t>
            </a:r>
            <a:endParaRPr/>
          </a:p>
          <a:p>
            <a:pPr indent="0" lvl="0" marL="0" rtl="0" algn="l">
              <a:spcBef>
                <a:spcPts val="1200"/>
              </a:spcBef>
              <a:spcAft>
                <a:spcPts val="1200"/>
              </a:spcAft>
              <a:buNone/>
            </a:pPr>
            <a:r>
              <a:rPr lang="tr"/>
              <a:t>- Bias: Confuses red with blue time to time on bright colors.</a:t>
            </a:r>
            <a:endParaRPr/>
          </a:p>
        </p:txBody>
      </p:sp>
      <p:pic>
        <p:nvPicPr>
          <p:cNvPr id="116" name="Google Shape;116;p20"/>
          <p:cNvPicPr preferRelativeResize="0"/>
          <p:nvPr/>
        </p:nvPicPr>
        <p:blipFill>
          <a:blip r:embed="rId3">
            <a:alphaModFix/>
          </a:blip>
          <a:stretch>
            <a:fillRect/>
          </a:stretch>
        </p:blipFill>
        <p:spPr>
          <a:xfrm>
            <a:off x="5335224" y="2690424"/>
            <a:ext cx="3171325" cy="1644600"/>
          </a:xfrm>
          <a:prstGeom prst="rect">
            <a:avLst/>
          </a:prstGeom>
          <a:noFill/>
          <a:ln>
            <a:noFill/>
          </a:ln>
        </p:spPr>
      </p:pic>
      <p:pic>
        <p:nvPicPr>
          <p:cNvPr id="117" name="Google Shape;117;p20"/>
          <p:cNvPicPr preferRelativeResize="0"/>
          <p:nvPr/>
        </p:nvPicPr>
        <p:blipFill>
          <a:blip r:embed="rId4">
            <a:alphaModFix/>
          </a:blip>
          <a:stretch>
            <a:fillRect/>
          </a:stretch>
        </p:blipFill>
        <p:spPr>
          <a:xfrm>
            <a:off x="585270" y="2616220"/>
            <a:ext cx="4335376" cy="1793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5-) Training the Model</a:t>
            </a:r>
            <a:endParaRPr/>
          </a:p>
        </p:txBody>
      </p:sp>
      <p:sp>
        <p:nvSpPr>
          <p:cNvPr id="123" name="Google Shape;123;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tr"/>
              <a:t>950 epoch training.</a:t>
            </a:r>
            <a:endParaRPr/>
          </a:p>
          <a:p>
            <a:pPr indent="-342900" lvl="0" marL="457200" rtl="0" algn="l">
              <a:spcBef>
                <a:spcPts val="0"/>
              </a:spcBef>
              <a:spcAft>
                <a:spcPts val="0"/>
              </a:spcAft>
              <a:buSzPts val="1800"/>
              <a:buChar char="-"/>
            </a:pPr>
            <a:r>
              <a:rPr lang="tr"/>
              <a:t>For each epoch visualize Discriminator and Gen.</a:t>
            </a:r>
            <a:endParaRPr/>
          </a:p>
          <a:p>
            <a:pPr indent="-342900" lvl="0" marL="457200" rtl="0" algn="l">
              <a:spcBef>
                <a:spcPts val="0"/>
              </a:spcBef>
              <a:spcAft>
                <a:spcPts val="0"/>
              </a:spcAft>
              <a:buSzPts val="1800"/>
              <a:buChar char="-"/>
            </a:pPr>
            <a:r>
              <a:rPr lang="tr"/>
              <a:t>Saving each information directly to drive.</a:t>
            </a:r>
            <a:endParaRPr/>
          </a:p>
        </p:txBody>
      </p:sp>
      <p:pic>
        <p:nvPicPr>
          <p:cNvPr id="124" name="Google Shape;124;p21"/>
          <p:cNvPicPr preferRelativeResize="0"/>
          <p:nvPr/>
        </p:nvPicPr>
        <p:blipFill>
          <a:blip r:embed="rId3">
            <a:alphaModFix/>
          </a:blip>
          <a:stretch>
            <a:fillRect/>
          </a:stretch>
        </p:blipFill>
        <p:spPr>
          <a:xfrm>
            <a:off x="252904" y="2695525"/>
            <a:ext cx="6340733" cy="2183250"/>
          </a:xfrm>
          <a:prstGeom prst="rect">
            <a:avLst/>
          </a:prstGeom>
          <a:noFill/>
          <a:ln>
            <a:noFill/>
          </a:ln>
        </p:spPr>
      </p:pic>
      <p:pic>
        <p:nvPicPr>
          <p:cNvPr id="125" name="Google Shape;125;p21"/>
          <p:cNvPicPr preferRelativeResize="0"/>
          <p:nvPr/>
        </p:nvPicPr>
        <p:blipFill>
          <a:blip r:embed="rId4">
            <a:alphaModFix/>
          </a:blip>
          <a:stretch>
            <a:fillRect/>
          </a:stretch>
        </p:blipFill>
        <p:spPr>
          <a:xfrm>
            <a:off x="6237525" y="445013"/>
            <a:ext cx="2652125" cy="2222575"/>
          </a:xfrm>
          <a:prstGeom prst="rect">
            <a:avLst/>
          </a:prstGeom>
          <a:noFill/>
          <a:ln>
            <a:noFill/>
          </a:ln>
        </p:spPr>
      </p:pic>
      <p:pic>
        <p:nvPicPr>
          <p:cNvPr id="126" name="Google Shape;126;p21"/>
          <p:cNvPicPr preferRelativeResize="0"/>
          <p:nvPr/>
        </p:nvPicPr>
        <p:blipFill>
          <a:blip r:embed="rId5">
            <a:alphaModFix/>
          </a:blip>
          <a:stretch>
            <a:fillRect/>
          </a:stretch>
        </p:blipFill>
        <p:spPr>
          <a:xfrm>
            <a:off x="6237513" y="2737710"/>
            <a:ext cx="2594787" cy="21832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